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79" r:id="rId5"/>
    <p:sldId id="293" r:id="rId6"/>
    <p:sldId id="257" r:id="rId7"/>
    <p:sldId id="258" r:id="rId8"/>
    <p:sldId id="314" r:id="rId9"/>
    <p:sldId id="315" r:id="rId10"/>
    <p:sldId id="292" r:id="rId11"/>
    <p:sldId id="294" r:id="rId12"/>
    <p:sldId id="312" r:id="rId13"/>
    <p:sldId id="289" r:id="rId14"/>
    <p:sldId id="290" r:id="rId15"/>
    <p:sldId id="313" r:id="rId16"/>
    <p:sldId id="286" r:id="rId17"/>
    <p:sldId id="295" r:id="rId18"/>
    <p:sldId id="296" r:id="rId19"/>
    <p:sldId id="302" r:id="rId20"/>
    <p:sldId id="304" r:id="rId21"/>
    <p:sldId id="303" r:id="rId22"/>
    <p:sldId id="301" r:id="rId23"/>
    <p:sldId id="297" r:id="rId24"/>
    <p:sldId id="309" r:id="rId25"/>
    <p:sldId id="310" r:id="rId26"/>
    <p:sldId id="311" r:id="rId27"/>
    <p:sldId id="305" r:id="rId28"/>
    <p:sldId id="287" r:id="rId29"/>
    <p:sldId id="291" r:id="rId30"/>
    <p:sldId id="288" r:id="rId31"/>
    <p:sldId id="270" r:id="rId32"/>
  </p:sldIdLst>
  <p:sldSz cx="12192000" cy="6858000"/>
  <p:notesSz cx="6792913" cy="99250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41E18-003F-46EF-BF3F-324B5F78D04E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62283-E13C-44D1-8285-58F34D17A9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29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1F2BB2-165E-540B-27BF-192F70C37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B2BED6E-9AFB-2D3A-D930-0023DD961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8787954-1280-D91D-A2D3-CAB62D678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FCFE08C-A9CB-B7A9-02F1-DE6D8C09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38DC73-48B3-A649-3008-E814FBB20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10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87C5C-EA3B-DFA7-652F-A5DCC506B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63DC36F-5CED-5CEE-D1AF-AECF72256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8C3136-CB4F-CE46-C151-E243D4CC9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66D540-2B83-69C4-83FB-A13FDBA0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E57474-FA1A-AF82-FED0-090C9377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78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9CFB192-7E2F-7BE1-4D5C-6913C823E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B3B891-892C-307A-FF04-880BFABD8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34C91BC-09B2-A5B5-F090-2315D2A3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A056E1-A9A6-7F61-2CFE-26F038CA5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9C3238-39D7-5611-E8CC-26060F7D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83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BC991E-7102-4AFD-AC33-C07321DE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D0171B-043D-025F-5F5F-FA2C42B4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EAEB55F-F924-271D-A15A-F376BFE16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18485C-A9A4-5962-6F33-3B632A372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B41AC4-7135-8650-EB9F-D84A4DE11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22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AF6EA1-F4DE-03F9-E440-E9B4B3EB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AB436D-6D43-4530-6BA8-AB9EE2667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618EF4-B7DA-19A3-2E41-9A1E1495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CB44CFA-9497-43A1-FFDC-BBC5FC67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7685D3-5B40-800E-DE9E-18F68C9AE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44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22598A-D7B3-E7E0-F549-C53E0F3A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C7241F-ECD1-EAA6-B62D-8A0AE9E00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881DEF3-D64C-3BB3-D75D-E98036409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FB5CAFC-0C0E-3C58-85A0-69E1F54A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42F4D1-8C19-F2DC-A05E-20827D79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092117-48B4-6849-B65E-83E376D8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50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DFDAE4-F290-7674-02E5-B8EEFAC5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B4974DC-47C0-F023-94B2-16B8445E1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E437D0F-E995-07FF-9816-77164DF27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417404D-1CA8-753F-A04B-285387519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E8CC3-BF70-4544-2B2F-8C45C98C8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9F8EA84-9C53-5EDB-79FC-3E5D80FB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5D6ABFB-6B3C-BAC7-03DA-ED296F4E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E2F901-41EA-CB88-98D2-46453BCA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635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F2605A-BD94-7745-097F-36C1E89E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37A8050-73AE-9989-3A76-03B26E263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C346DAB1-2FB7-33FE-2E58-5CDA0482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AFF54F-4C43-FFCF-A34B-B27A9317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765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5E1F0FA-3110-CB2B-0C4F-C55BAA37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A8F531A-D431-EA69-828F-034A566C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E357B5-A15E-31F3-919E-FDE17887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43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E7419-F7C6-5723-25AF-DD512C1D7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351D94-8A6E-88AA-2E85-29802D6C5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4712DA-E825-9298-3F43-8A0379609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B8CF12-3B29-85D6-BC3E-9CFA65E5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9B4D8EB-A639-D64D-9B84-0EA23DFB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227327-15FA-D31A-61A5-C0FD0D34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17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259AD6-5BF7-15CE-F614-E84817A9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5F4EF95-EB27-C2DE-70D8-8C153FCE4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D6DD15-A48B-7C8F-65A3-20249FC4E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ABCEDD4-C6DF-7DFD-E29F-D79F4F4C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66EF151-1E96-6712-D3BE-6C7456EE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6B6AE6C-E790-ED3A-673F-F64B3C5A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184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A76EFB7-BC99-3BF5-C5AA-599E2E24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FC30434-072E-3D2D-59EE-37079B10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F93CC1-2B58-4CC1-C50F-FFC4C50A9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8A2A-4568-4BB0-B780-A878934B5374}" type="datetimeFigureOut">
              <a:rPr lang="pl-PL" smtClean="0"/>
              <a:t>27.01.2023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141C480-F9A5-1377-1A81-83ADE8330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980E8F-69AA-030C-22B8-F5B6536D4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8E082-3D38-49C7-83FC-913E2DAC22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214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11" Type="http://schemas.openxmlformats.org/officeDocument/2006/relationships/image" Target="../media/image14.png"/><Relationship Id="rId5" Type="http://schemas.openxmlformats.org/officeDocument/2006/relationships/image" Target="../media/image9.jpg"/><Relationship Id="rId10" Type="http://schemas.openxmlformats.org/officeDocument/2006/relationships/image" Target="../media/image1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E28544-A33C-F00F-2688-AB35AC127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0908"/>
            <a:ext cx="9144000" cy="1530692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 „KZN-TORUŃSKI”</a:t>
            </a:r>
            <a:br>
              <a:rPr lang="pl-PL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SP. Z O.O.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D5B2F51D-3763-2E60-17D3-A3C4F5C62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364" y="3616401"/>
            <a:ext cx="9144000" cy="1207697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Nabór najemców do zasobu </a:t>
            </a:r>
            <a:b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 „KZN-Toruński” Sp. z o.o.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105FC35-B553-357A-6DFD-DC12A9DD61F9}"/>
              </a:ext>
            </a:extLst>
          </p:cNvPr>
          <p:cNvSpPr txBox="1"/>
          <p:nvPr/>
        </p:nvSpPr>
        <p:spPr>
          <a:xfrm>
            <a:off x="3132881" y="5649433"/>
            <a:ext cx="592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Toruń, 27.10.2022 r.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597840D-C633-7BE0-12D6-FFE573E93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442980" cy="90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954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70020-EC2F-52EB-B6CC-95F0F722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909" y="270400"/>
            <a:ext cx="10515600" cy="1325563"/>
          </a:xfrm>
        </p:spPr>
        <p:txBody>
          <a:bodyPr/>
          <a:lstStyle/>
          <a:p>
            <a:pPr algn="ctr"/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Umowa SIM „KZN-Toruński Sp. z o.o.</a:t>
            </a:r>
            <a:b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„Zasady najmu lokali mieszkalnych”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F74643-D3CE-851A-6965-3F86E75FB1F0}"/>
              </a:ext>
            </a:extLst>
          </p:cNvPr>
          <p:cNvSpPr txBox="1"/>
          <p:nvPr/>
        </p:nvSpPr>
        <p:spPr>
          <a:xfrm>
            <a:off x="743308" y="1744576"/>
            <a:ext cx="1097280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Zgodnie z zapisami umowy § 10 ust. 7, ust. 8. oraz ust. 9 Umowy SIM „KZN-Toruński” </a:t>
            </a:r>
            <a:br>
              <a:rPr lang="pl-PL" sz="2000" dirty="0"/>
            </a:br>
            <a:r>
              <a:rPr lang="pl-PL" sz="2000" dirty="0"/>
              <a:t>Sp. z o.o.: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ust. 7 </a:t>
            </a:r>
            <a:r>
              <a:rPr lang="pl-PL" sz="2000" i="1" dirty="0"/>
              <a:t>„Przydział lokali mieszkalnych poprzedza przeprowadzenie naboru, dokonywane przez Gminę , na terenie której realizowana  jest inwestycja. Po przeprowadzeniu naboru Gmina przekaże niezwłocznie Spółce listę najemców wraz z wnioskami o zawarcie umowy najmu.”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ust. 8 </a:t>
            </a:r>
            <a:r>
              <a:rPr lang="pl-PL" sz="2000" i="1" dirty="0"/>
              <a:t>„Szczególne kryteria przydziału lokali mieszkalnych w ramach inwestycji, jak również warunki i zasady naboru, uchwalone są przez Gminę, na terenie której realizowana jest inwestycja, w ramach przysługującego jej osobistego uprawnienia. W uchwaleniu szczególnych kryteriów przydziału lokali mieszkalnych w ramach inwestycji Gmina może uwzględnić przepisy ustawy z dnia 20 lipca 2018 r. o pomocy państwa w ponoszeniu wydatków mieszkaniowych w pierwszych latach najmu mieszkania (Dz. U. z 2020 r. poz. 551, ze zm.).”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000" dirty="0"/>
              <a:t>ust. 9 </a:t>
            </a:r>
            <a:r>
              <a:rPr lang="pl-PL" sz="2000" i="1" dirty="0"/>
              <a:t>„Umowy SIM „KZN-Toruński” Sp. z o. o. : „W przypadku, gdy w wyniku naboru przeprowadzonego przez Gminę nie uda się zasiedlić wszystkich mieszkań w ramach inwestycji, nabór uzupełniający przeprowadza SIM. Dotyczy to też sytuacji wtórnego zasiedlenia lokali mieszkalnych.”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291454D-5544-E461-C99F-782A026C1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86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6E4CE5-23F8-8CA3-84EB-B7F533EE6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660" y="365125"/>
            <a:ext cx="11569460" cy="1325563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   </a:t>
            </a: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Wysokość czynszu w zasobie </a:t>
            </a:r>
            <a:b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SIM KZN-Toruński Sp. z o.o.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BDC5CF-FA67-CAA0-5413-C989140CA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Wysokość czynszu wynika z wartości odtworzeniowej 1 m2 powierzchni użytkowej budynku.</a:t>
            </a:r>
          </a:p>
          <a:p>
            <a:pPr algn="just"/>
            <a:r>
              <a:rPr lang="pl-PL" dirty="0"/>
              <a:t>Na obecny moment jest szacowana na podstawie kosztorysów inwestycyjnych opartych na koncepcjach arch.-budowlanych.</a:t>
            </a:r>
          </a:p>
          <a:p>
            <a:pPr algn="just"/>
            <a:r>
              <a:rPr lang="pl-PL" dirty="0"/>
              <a:t>Na podstawie opracowanych projektów budowlanych, ponownie zostaną zlecone kosztorysy inwestorskie (styczeń 2023 r.) – przewidujemy wykazanie zbliżonych wartości z pierwszych kosztorysów. </a:t>
            </a:r>
          </a:p>
          <a:p>
            <a:pPr algn="just"/>
            <a:r>
              <a:rPr lang="pl-PL" dirty="0"/>
              <a:t>Dokładną wartość partycypacji dla każdego lokalu poznamy dopiero po rozstrzygnięciu postępowania przetargowego na roboty budowlane. 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02B000F-9C9C-C4E2-F041-02E9189D2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0" y="144379"/>
            <a:ext cx="2189581" cy="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5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C87C42-CEB7-A846-DD02-E4B21477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290" y="846389"/>
            <a:ext cx="10515600" cy="1325563"/>
          </a:xfrm>
        </p:spPr>
        <p:txBody>
          <a:bodyPr/>
          <a:lstStyle/>
          <a:p>
            <a:pPr algn="ctr"/>
            <a:r>
              <a:rPr lang="pl-PL" dirty="0"/>
              <a:t>Mieszkania w zasobie </a:t>
            </a:r>
            <a:br>
              <a:rPr lang="pl-PL" dirty="0"/>
            </a:br>
            <a:r>
              <a:rPr lang="pl-PL" dirty="0"/>
              <a:t>SIM „KZN-Toruński” Sp. z o.o. -  wyposażenie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FF45A44-DCED-FB9D-22A4-8A1EECC0E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47" y="2362283"/>
            <a:ext cx="10515600" cy="4351338"/>
          </a:xfrm>
        </p:spPr>
        <p:txBody>
          <a:bodyPr/>
          <a:lstStyle/>
          <a:p>
            <a:r>
              <a:rPr lang="pl-PL" dirty="0"/>
              <a:t>Pokoje – podłogi wykończone panelami; </a:t>
            </a:r>
          </a:p>
          <a:p>
            <a:r>
              <a:rPr lang="pl-PL" dirty="0"/>
              <a:t>Kuchnia – czteropaleniskowa kuchenka, zlewozmywak;</a:t>
            </a:r>
          </a:p>
          <a:p>
            <a:r>
              <a:rPr lang="pl-PL" dirty="0"/>
              <a:t>Łazienka: - armatura łazienkowa: kabina natryskowa, umywalka, misa ustępowa, podłogi wykończone płytkami </a:t>
            </a:r>
            <a:r>
              <a:rPr lang="pl-PL" dirty="0" err="1"/>
              <a:t>gresowymi</a:t>
            </a:r>
            <a:r>
              <a:rPr lang="pl-PL" dirty="0"/>
              <a:t>.</a:t>
            </a:r>
          </a:p>
          <a:p>
            <a:r>
              <a:rPr lang="pl-PL" dirty="0"/>
              <a:t>Ściany i sufity pokryte powłokami malarskimi – w kolorze białym.</a:t>
            </a:r>
          </a:p>
          <a:p>
            <a:endParaRPr lang="pl-PL" dirty="0"/>
          </a:p>
          <a:p>
            <a:pPr marL="0" indent="0" algn="just">
              <a:buNone/>
            </a:pPr>
            <a:r>
              <a:rPr lang="pl-PL" dirty="0">
                <a:solidFill>
                  <a:srgbClr val="FF0000"/>
                </a:solidFill>
              </a:rPr>
              <a:t>Najemca będzie mógł zamieszkać w przedmiotowym zasobie mieszkaniowym bez konieczności przeprowadzenia prac wykończeniowych.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E02E704-04C2-F5EA-FCFC-FB03634D0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0" y="144379"/>
            <a:ext cx="2189581" cy="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9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BE381A-D196-340B-3538-24A98262F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242" y="7688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Przewidywana</a:t>
            </a:r>
            <a:r>
              <a:rPr lang="pl-PL" dirty="0"/>
              <a:t> </a:t>
            </a: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procedura wyłonienia najemców</a:t>
            </a:r>
            <a:b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ECCEA1-37BA-DF1D-3A0D-10901B426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42" y="1532621"/>
            <a:ext cx="10515600" cy="448639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Treść ogłoszenia o naborze;</a:t>
            </a:r>
          </a:p>
          <a:p>
            <a:r>
              <a:rPr lang="pl-PL" dirty="0"/>
              <a:t>Wniosek;</a:t>
            </a:r>
          </a:p>
          <a:p>
            <a:r>
              <a:rPr lang="pl-PL" dirty="0"/>
              <a:t>Deklaracja o dochodach lub oświadczenie o dochodzie;</a:t>
            </a:r>
          </a:p>
          <a:p>
            <a:r>
              <a:rPr lang="pl-PL" dirty="0"/>
              <a:t>Informacja o nieprzekraczalnym dochodzie maksymalnym;</a:t>
            </a:r>
          </a:p>
          <a:p>
            <a:r>
              <a:rPr lang="pl-PL" dirty="0"/>
              <a:t>Uchwała dot. naboru.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Dokumenty ww. wymienione są </a:t>
            </a:r>
            <a:r>
              <a:rPr lang="pl-PL" dirty="0">
                <a:solidFill>
                  <a:srgbClr val="FF0000"/>
                </a:solidFill>
              </a:rPr>
              <a:t>jedynie przykładem </a:t>
            </a:r>
            <a:r>
              <a:rPr lang="pl-PL" dirty="0"/>
              <a:t>dla przedmiotowej procedury.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dirty="0">
                <a:solidFill>
                  <a:srgbClr val="FF0000"/>
                </a:solidFill>
              </a:rPr>
              <a:t>JST powinny dostosować dokumenty w naborze do własnych potrzeb mieszkaniowych.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82D0AD-B4A4-0370-0DFC-CAEBB72CC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19AE9E4A-B461-2AAC-DA94-A9B7BCF41E28}"/>
              </a:ext>
            </a:extLst>
          </p:cNvPr>
          <p:cNvSpPr/>
          <p:nvPr/>
        </p:nvSpPr>
        <p:spPr>
          <a:xfrm>
            <a:off x="5695994" y="4795719"/>
            <a:ext cx="504084" cy="612621"/>
          </a:xfrm>
          <a:prstGeom prst="downArrow">
            <a:avLst>
              <a:gd name="adj1" fmla="val 50000"/>
              <a:gd name="adj2" fmla="val 46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513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869D6-281B-CFCC-0713-09DFF44B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375" y="1045325"/>
            <a:ext cx="5709249" cy="1325563"/>
          </a:xfrm>
        </p:spPr>
        <p:txBody>
          <a:bodyPr>
            <a:normAutofit fontScale="90000"/>
          </a:bodyPr>
          <a:lstStyle/>
          <a:p>
            <a: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Ogłoszenie o naborze</a:t>
            </a:r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kumimoji="0" lang="pl-P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EE7A880-2883-A031-8AF9-A7924D5C4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7426"/>
            <a:ext cx="10515600" cy="4391296"/>
          </a:xfrm>
        </p:spPr>
        <p:txBody>
          <a:bodyPr>
            <a:normAutofit/>
          </a:bodyPr>
          <a:lstStyle/>
          <a:p>
            <a:pPr algn="just"/>
            <a:r>
              <a:rPr lang="pl-PL" sz="2600" dirty="0"/>
              <a:t>W pierwszej kolejności nabory będą prowadzone przez gminy, na terenie których będą budowane nieruchomości.</a:t>
            </a:r>
          </a:p>
          <a:p>
            <a:pPr algn="just"/>
            <a:r>
              <a:rPr lang="pl-PL" sz="2600" dirty="0"/>
              <a:t>Ogłoszenie o naborze zostanie umieszczone na stronie internetowej  gminy, stronie internetowej SIM „KZN-Toruński” Sp. z o.o. oraz na portalach społecznościowych. </a:t>
            </a:r>
          </a:p>
          <a:p>
            <a:pPr algn="just"/>
            <a:r>
              <a:rPr lang="pl-PL" sz="2600" dirty="0"/>
              <a:t>Zgodnie z zapisami umowy § 10 ust. 9 Umowy Spółki SIM „KZN-Toruński” z ograniczoną odpowiedzialnością: „W przypadku, gdy w wyniku naboru przeprowadzonego przez Gminę nie uda się zasiedlić wszystkich mieszkań w ramach inwestycji, nabór uzupełniający przeprowadza SIM. Dotyczy to też sytuacji wtórnego zasiedlenia lokali mieszkalnych.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21C38D-4B17-8F3F-E5BD-2EEE6C1F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659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E2A13D-6D19-D333-A901-F2DBFD65E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59" y="862642"/>
            <a:ext cx="10515600" cy="1325563"/>
          </a:xfrm>
        </p:spPr>
        <p:txBody>
          <a:bodyPr/>
          <a:lstStyle/>
          <a:p>
            <a:pPr algn="ctr"/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JST przystępujące do przekazania gruntu aportem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4B58EB-A477-7FC6-0888-65EA86E21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820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                              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D01D390-FC48-6DB1-EA4F-AB4D06261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1999226" cy="740855"/>
          </a:xfrm>
          <a:prstGeom prst="rect">
            <a:avLst/>
          </a:prstGeom>
        </p:spPr>
      </p:pic>
      <p:pic>
        <p:nvPicPr>
          <p:cNvPr id="1026" name="Picture 2" descr="Urząd Miejski w Lubrańcu | Facebook">
            <a:extLst>
              <a:ext uri="{FF2B5EF4-FFF2-40B4-BE49-F238E27FC236}">
                <a16:creationId xmlns:a16="http://schemas.microsoft.com/office/drawing/2014/main" id="{DE0167B5-0BCD-F570-60B7-B146CBF4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417" y="2442204"/>
            <a:ext cx="2282309" cy="228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B53216C-230E-8E69-A0AE-986FAD8133D3}"/>
              </a:ext>
            </a:extLst>
          </p:cNvPr>
          <p:cNvSpPr txBox="1"/>
          <p:nvPr/>
        </p:nvSpPr>
        <p:spPr>
          <a:xfrm>
            <a:off x="8929805" y="5152417"/>
            <a:ext cx="320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dirty="0"/>
              <a:t>Lubraniec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8915C-8A38-3A87-09FE-E805C9E976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286" y="2442204"/>
            <a:ext cx="1894516" cy="22823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E3DA093F-F1AC-AECB-B270-890162A047B3}"/>
              </a:ext>
            </a:extLst>
          </p:cNvPr>
          <p:cNvSpPr txBox="1"/>
          <p:nvPr/>
        </p:nvSpPr>
        <p:spPr>
          <a:xfrm>
            <a:off x="211874" y="5774056"/>
            <a:ext cx="73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8E34A62-FF2F-F70E-C4E9-2DF0FAB1A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50" y="2442205"/>
            <a:ext cx="1997021" cy="2282309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61786A-E073-3D28-F5A5-A1C6C3DD3BDA}"/>
              </a:ext>
            </a:extLst>
          </p:cNvPr>
          <p:cNvSpPr txBox="1"/>
          <p:nvPr/>
        </p:nvSpPr>
        <p:spPr>
          <a:xfrm>
            <a:off x="1009650" y="5152417"/>
            <a:ext cx="225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Jabłonowo Pomorskie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DC2BAA-88C5-2E8C-2D4B-B93807082714}"/>
              </a:ext>
            </a:extLst>
          </p:cNvPr>
          <p:cNvSpPr txBox="1"/>
          <p:nvPr/>
        </p:nvSpPr>
        <p:spPr>
          <a:xfrm>
            <a:off x="4707286" y="5152417"/>
            <a:ext cx="3077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Świecie nad Osą</a:t>
            </a:r>
          </a:p>
        </p:txBody>
      </p:sp>
    </p:spTree>
    <p:extLst>
      <p:ext uri="{BB962C8B-B14F-4D97-AF65-F5344CB8AC3E}">
        <p14:creationId xmlns:p14="http://schemas.microsoft.com/office/powerpoint/2010/main" val="4096874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FCA26D-951A-A6E7-4291-CFB6EEDDA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200" y="230297"/>
            <a:ext cx="10942971" cy="962493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r. – rozpoczęcie procesu inwestycyjnego 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Wspólników SIM KZM-Toruński Sp. z o.o.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1AAD980-3A48-48D6-89FF-A00999875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36" y="4335150"/>
            <a:ext cx="1689436" cy="190317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E065905-EE6D-9569-1A11-AB9DDD91E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136" y="1631912"/>
            <a:ext cx="1676545" cy="1950889"/>
          </a:xfrm>
          <a:prstGeom prst="rect">
            <a:avLst/>
          </a:prstGeom>
        </p:spPr>
      </p:pic>
      <p:pic>
        <p:nvPicPr>
          <p:cNvPr id="6" name="Symbol zastępczy zawartości 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62C72973-94F1-F282-7ED7-5268A95C5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724" y="1640710"/>
            <a:ext cx="1709944" cy="1981766"/>
          </a:xfrm>
          <a:prstGeom prst="rect">
            <a:avLst/>
          </a:prstGeom>
        </p:spPr>
      </p:pic>
      <p:pic>
        <p:nvPicPr>
          <p:cNvPr id="7" name="Symbol zastępczy zawartości 4">
            <a:extLst>
              <a:ext uri="{FF2B5EF4-FFF2-40B4-BE49-F238E27FC236}">
                <a16:creationId xmlns:a16="http://schemas.microsoft.com/office/drawing/2014/main" id="{284867F7-497D-56D6-A2F1-A00408719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312" y="1662218"/>
            <a:ext cx="1725451" cy="2025969"/>
          </a:xfrm>
        </p:spPr>
      </p:pic>
      <p:pic>
        <p:nvPicPr>
          <p:cNvPr id="8" name="Symbol zastępczy zawartości 4">
            <a:extLst>
              <a:ext uri="{FF2B5EF4-FFF2-40B4-BE49-F238E27FC236}">
                <a16:creationId xmlns:a16="http://schemas.microsoft.com/office/drawing/2014/main" id="{C8FF0DCB-66FA-81F8-9B2A-23B557AB24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46" y="1583492"/>
            <a:ext cx="1972643" cy="212961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B4B0C5A-E99B-F9C8-CF8E-3027613B5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667" y="4193892"/>
            <a:ext cx="1737826" cy="2161231"/>
          </a:xfrm>
          <a:prstGeom prst="rect">
            <a:avLst/>
          </a:prstGeom>
        </p:spPr>
      </p:pic>
      <p:pic>
        <p:nvPicPr>
          <p:cNvPr id="10" name="Symbol zastępczy zawartości 4">
            <a:extLst>
              <a:ext uri="{FF2B5EF4-FFF2-40B4-BE49-F238E27FC236}">
                <a16:creationId xmlns:a16="http://schemas.microsoft.com/office/drawing/2014/main" id="{83337D3A-810E-91BB-3E93-5F354854C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380" y="4310690"/>
            <a:ext cx="1689436" cy="192763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1FA6CD4-497B-4DA3-D80D-2C9232D72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07381" y="1640710"/>
            <a:ext cx="1653296" cy="195088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BFCDF31-3D70-3635-DBEB-AA7549DCF7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874" y="121787"/>
            <a:ext cx="1999226" cy="740855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A49BE03-4F2E-0BB3-8ED5-03991FCAF3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8116" y="4347092"/>
            <a:ext cx="1632551" cy="189123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5CCD895-052F-3FE8-D86D-E6C804855980}"/>
              </a:ext>
            </a:extLst>
          </p:cNvPr>
          <p:cNvSpPr txBox="1"/>
          <p:nvPr/>
        </p:nvSpPr>
        <p:spPr>
          <a:xfrm>
            <a:off x="1972855" y="3688187"/>
            <a:ext cx="199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Lipno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0EB8ADE-68D7-FD4F-324C-02142CB67E56}"/>
              </a:ext>
            </a:extLst>
          </p:cNvPr>
          <p:cNvSpPr txBox="1"/>
          <p:nvPr/>
        </p:nvSpPr>
        <p:spPr>
          <a:xfrm>
            <a:off x="3491798" y="3696480"/>
            <a:ext cx="219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g. Aleksandrów Kuj.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2FBC9F-311E-42FA-5F1E-6437A9AAEA61}"/>
              </a:ext>
            </a:extLst>
          </p:cNvPr>
          <p:cNvSpPr txBox="1"/>
          <p:nvPr/>
        </p:nvSpPr>
        <p:spPr>
          <a:xfrm>
            <a:off x="6007216" y="3713110"/>
            <a:ext cx="219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Grudziądz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C5B2328-A255-CB0B-2036-3410C5B05AE8}"/>
              </a:ext>
            </a:extLst>
          </p:cNvPr>
          <p:cNvSpPr txBox="1"/>
          <p:nvPr/>
        </p:nvSpPr>
        <p:spPr>
          <a:xfrm>
            <a:off x="8070519" y="3722572"/>
            <a:ext cx="219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Wielgie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DFC5CE0-33C3-1219-C4F3-DD56C7E2C049}"/>
              </a:ext>
            </a:extLst>
          </p:cNvPr>
          <p:cNvSpPr txBox="1"/>
          <p:nvPr/>
        </p:nvSpPr>
        <p:spPr>
          <a:xfrm>
            <a:off x="10133821" y="3713110"/>
            <a:ext cx="219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Skępe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24CC998-A8DF-06F9-486F-D3DE3D47DB40}"/>
              </a:ext>
            </a:extLst>
          </p:cNvPr>
          <p:cNvSpPr txBox="1"/>
          <p:nvPr/>
        </p:nvSpPr>
        <p:spPr>
          <a:xfrm>
            <a:off x="1522200" y="6311273"/>
            <a:ext cx="2185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Kowalewo Pomorskie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D93CC0E5-84BF-1D68-4989-FCC33E6BBF75}"/>
              </a:ext>
            </a:extLst>
          </p:cNvPr>
          <p:cNvSpPr txBox="1"/>
          <p:nvPr/>
        </p:nvSpPr>
        <p:spPr>
          <a:xfrm>
            <a:off x="3972081" y="6298535"/>
            <a:ext cx="199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Fabianki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8514EFC-E268-C853-B854-AEDDE465D2F4}"/>
              </a:ext>
            </a:extLst>
          </p:cNvPr>
          <p:cNvSpPr txBox="1"/>
          <p:nvPr/>
        </p:nvSpPr>
        <p:spPr>
          <a:xfrm>
            <a:off x="7928848" y="6284119"/>
            <a:ext cx="199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Dobrzyń nad Wisłą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3349490-15BF-F0AE-EFA8-9226C19EC023}"/>
              </a:ext>
            </a:extLst>
          </p:cNvPr>
          <p:cNvSpPr txBox="1"/>
          <p:nvPr/>
        </p:nvSpPr>
        <p:spPr>
          <a:xfrm>
            <a:off x="6071293" y="6252354"/>
            <a:ext cx="199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Gruta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F8C5E6C-97EE-BBBA-0572-3F32A81C695B}"/>
              </a:ext>
            </a:extLst>
          </p:cNvPr>
          <p:cNvSpPr txBox="1"/>
          <p:nvPr/>
        </p:nvSpPr>
        <p:spPr>
          <a:xfrm>
            <a:off x="10133821" y="6257904"/>
            <a:ext cx="199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Lubień Kujawski</a:t>
            </a:r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7FCADF42-03D2-F008-0AC1-0D891D781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799" y="4335150"/>
            <a:ext cx="1513533" cy="18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83CE9C5-5376-4C5A-2B8A-9D65AA8E3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62" y="837744"/>
            <a:ext cx="10264697" cy="1212102"/>
          </a:xfrm>
        </p:spPr>
        <p:txBody>
          <a:bodyPr>
            <a:normAutofit/>
          </a:bodyPr>
          <a:lstStyle/>
          <a:p>
            <a:pPr algn="ctr"/>
            <a:r>
              <a:rPr lang="pl-PL" sz="40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Parametry planowanej inwestycji - Lipno</a:t>
            </a:r>
            <a:endParaRPr lang="pl-PL" sz="4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2B4CBF-91F1-D068-E755-B9D9DD9D7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963" y="1851102"/>
            <a:ext cx="9443058" cy="502924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LIPNO</a:t>
            </a:r>
            <a:endParaRPr lang="pl-P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l-PL" sz="1800" dirty="0"/>
              <a:t>2 budynki 4-kondygnacyjne, częściowo podpiwniczone, o wymiarach zewnętrznych 46,50m x 16,000m i wysokości do 16,0m każdy.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Liczba mieszkań: 96.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l-PL" sz="1800" dirty="0"/>
              <a:t>Mieszkania będą 2 i 3-pokojowe o następującym metrażu: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Mieszkania 2 pokojowe – od 36,0 do 49,6 m2;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Mieszkania 3 pokojowe – od 47,7 do 62,3 m2.</a:t>
            </a:r>
          </a:p>
          <a:p>
            <a:pPr marL="0" indent="0" algn="just">
              <a:spcAft>
                <a:spcPts val="800"/>
              </a:spcAft>
              <a:buNone/>
            </a:pPr>
            <a:endParaRPr lang="pl-PL" sz="1800" dirty="0"/>
          </a:p>
          <a:p>
            <a:pPr marL="0" indent="0" algn="just">
              <a:spcAft>
                <a:spcPts val="800"/>
              </a:spcAft>
              <a:buNone/>
            </a:pPr>
            <a:r>
              <a:rPr lang="pl-PL" sz="1800" dirty="0"/>
              <a:t>Wysokość czynszu lokali mieszkalnych wynajmowanych z opcją dojścia do własności  - w granicach </a:t>
            </a:r>
            <a:br>
              <a:rPr lang="pl-PL" sz="1800" dirty="0"/>
            </a:br>
            <a:r>
              <a:rPr lang="pl-PL" sz="1800" dirty="0">
                <a:solidFill>
                  <a:srgbClr val="FF0000"/>
                </a:solidFill>
              </a:rPr>
              <a:t>15 zł za m2 </a:t>
            </a:r>
            <a:r>
              <a:rPr lang="pl-PL" sz="1800" dirty="0"/>
              <a:t>(szacunki na podstawie koncepcji arch. – bud.).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9ACFA3-5B29-6698-F011-D41D458EC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" y="22352"/>
            <a:ext cx="1228966" cy="132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7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82B23AE1-7BB0-C498-C0D9-CB5843407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Parametry planowanej inwestycji –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m. Aleksandrów Kujawski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6D422C-E430-3CA7-96F2-3695249E2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272" y="2354088"/>
            <a:ext cx="9378245" cy="433664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ALEKSANDRÓW KUJAWSKI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/>
              <a:t>Budynek 4-kondygnacyjny, niepodpiwniczony, o wymiarach zewnętrznych 45,86m x 12,40m i wysokości do 12,0m. Do każdego lokalu przypisana będzie komórka lokatorska.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Liczba mieszkań: 33.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pl-PL" sz="1800" dirty="0"/>
              <a:t>Mieszkania będą 1 i 2-pokojowe o następującym metrażu: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Mieszkania 1 pokojowe – 30,2m2;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Mieszkania 2 pokojowe – od 40,0m2 do 53,2m2.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002525B-9DBF-8418-BAC2-01E68B653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2" y="84804"/>
            <a:ext cx="1123359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86" y="800391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Parametry planowanej inwestycji - Grudziądz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13908-2F68-1596-22C6-E3237FE5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498" y="2386725"/>
            <a:ext cx="9798299" cy="4259694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l-PL" sz="1800" b="1" dirty="0"/>
              <a:t>GRUDZIĄDZ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l-PL" sz="1800" dirty="0"/>
              <a:t>Dwa budynki 5-kondygnacyjne, z garażem podziemnym, o wymiarach zewnętrznych 37,0m x 14,0m i wysokości do 17,0m z komórkami lokatorskimi.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Liczba mieszkań: 64.</a:t>
            </a:r>
          </a:p>
          <a:p>
            <a:pPr mar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pl-PL" sz="1800" dirty="0"/>
              <a:t>Mieszkania będą 1 i 2-pokojowe o następującym metrażu: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Mieszkania 1 pokojowe – 31,1 m2;</a:t>
            </a:r>
          </a:p>
          <a:p>
            <a:pPr>
              <a:spcAft>
                <a:spcPts val="800"/>
              </a:spcAft>
            </a:pPr>
            <a:r>
              <a:rPr lang="pl-PL" sz="1800" dirty="0"/>
              <a:t>Mieszkania 3 pokojowe – od 37,6 do 61,9 m2.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608DA0-4D6C-E290-6F9B-FD98D616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34" y="103856"/>
            <a:ext cx="1261370" cy="14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8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FBDB4-E11B-A6D3-88BA-9128ABFD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88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Dla kogo mieszkania w SIM?</a:t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39ABE9-83C2-C4C7-9D35-C88A50248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218"/>
            <a:ext cx="10515600" cy="466725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b="0" i="0" dirty="0">
                <a:effectLst/>
              </a:rPr>
              <a:t>Dla osób, które nie mają zdolności kredytowej, a mają tzw. “zdolność czynszową” </a:t>
            </a:r>
            <a:r>
              <a:rPr lang="pl-PL" sz="2400" b="0" i="0" dirty="0">
                <a:solidFill>
                  <a:srgbClr val="FF0000"/>
                </a:solidFill>
                <a:effectLst/>
              </a:rPr>
              <a:t>– ustawa nie przewiduje minimalnego poziomu zarobków uprawniającego do skorzystania z najmu mieszkania. Na etapie weryfikacji wniosków o zawarcie umowy najmu istotne jest zbadanie potencjalnego najemnicy pod kątem –możliwości regularnego opłacania czynszu.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b="0" i="0" dirty="0">
                <a:effectLst/>
              </a:rPr>
              <a:t>Dla osób, których dochody są zbyt wysokie, by przyznano im lokal komunalny;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l-PL" sz="2400" b="0" i="0" dirty="0">
                <a:effectLst/>
              </a:rPr>
              <a:t>Dla osób, które nie posiadają tytułu prawnego do lokalu mieszkalnego w tej samej miejscowości;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1700" i="1" dirty="0"/>
              <a:t>Źródło: www.kzn.gov.pl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8E171EE-C838-1989-FA3E-0C1934E97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45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86" y="800391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Parametry planowanej inwestycji - Wielgie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13908-2F68-1596-22C6-E3237FE5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9392621" cy="381009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cs typeface="Times New Roman" panose="02020603050405020304" pitchFamily="18" charset="0"/>
              </a:rPr>
              <a:t>WIELGIE</a:t>
            </a:r>
          </a:p>
          <a:p>
            <a:pPr marL="0" indent="0">
              <a:buNone/>
            </a:pPr>
            <a:r>
              <a:rPr lang="pl-PL" sz="1800" dirty="0"/>
              <a:t>Budynek 3-kondygnacyjny, niepodpiwniczony, o wymiarach zewnętrznych 36,57m x 15,54m i wysokości 11,0m.</a:t>
            </a:r>
          </a:p>
          <a:p>
            <a:r>
              <a:rPr lang="pl-PL" sz="1800" dirty="0"/>
              <a:t>Liczba mieszkań: 22.</a:t>
            </a:r>
          </a:p>
          <a:p>
            <a:pPr marL="0" indent="0">
              <a:buNone/>
            </a:pPr>
            <a:r>
              <a:rPr lang="pl-PL" sz="1800" dirty="0"/>
              <a:t>Mieszkania będą 1 i  3-pokojowe o następującym metrażu:</a:t>
            </a:r>
          </a:p>
          <a:p>
            <a:r>
              <a:rPr lang="pl-PL" sz="1800" dirty="0"/>
              <a:t>Mieszkania 1 pokojowe – od 34,3 do 40,3 m2;</a:t>
            </a:r>
          </a:p>
          <a:p>
            <a:r>
              <a:rPr lang="pl-PL" sz="1800" dirty="0"/>
              <a:t>Mieszkania 3 pokojowe – 61,1 m2.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Symbol zastępczy zawartości 4" descr="Obraz zawierający tekst, clipart&#10;&#10;Opis wygenerowany automatycznie">
            <a:extLst>
              <a:ext uri="{FF2B5EF4-FFF2-40B4-BE49-F238E27FC236}">
                <a16:creationId xmlns:a16="http://schemas.microsoft.com/office/drawing/2014/main" id="{8E812511-F93E-7D6F-6F63-0692DA3C2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2" y="80930"/>
            <a:ext cx="1388961" cy="16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5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486" y="800391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Parametry planowanej inwestycji - Skępe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13908-2F68-1596-22C6-E3237FE5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652" y="2494450"/>
            <a:ext cx="9495873" cy="356315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cs typeface="Times New Roman" panose="02020603050405020304" pitchFamily="18" charset="0"/>
              </a:rPr>
              <a:t>SKĘPE</a:t>
            </a:r>
          </a:p>
          <a:p>
            <a:pPr marL="0" indent="0">
              <a:buNone/>
            </a:pPr>
            <a:r>
              <a:rPr lang="pl-PL" sz="1800" dirty="0"/>
              <a:t>19 budynków 2 kondygnacyjnych, powierzchnia zabudowy 1689 m2.</a:t>
            </a:r>
          </a:p>
          <a:p>
            <a:r>
              <a:rPr lang="pl-PL" sz="1800" dirty="0"/>
              <a:t>Liczba mieszkań: 38.</a:t>
            </a:r>
          </a:p>
          <a:p>
            <a:pPr marL="0" indent="0">
              <a:buNone/>
            </a:pPr>
            <a:r>
              <a:rPr lang="pl-PL" sz="1800" dirty="0"/>
              <a:t>Mieszkania będą 2 i  3-pokojowe o następującym metrażu:</a:t>
            </a:r>
          </a:p>
          <a:p>
            <a:r>
              <a:rPr lang="pl-PL" sz="1800" dirty="0"/>
              <a:t>Mieszkania 2 pokojowe – 45,4 m2;</a:t>
            </a:r>
          </a:p>
          <a:p>
            <a:r>
              <a:rPr lang="pl-PL" sz="1800" dirty="0"/>
              <a:t>Mieszkania 3 pokojowe – od 54,7 do 63,0 m2.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</p:txBody>
      </p:sp>
      <p:pic>
        <p:nvPicPr>
          <p:cNvPr id="4" name="Symbol zastępczy zawartości 4">
            <a:extLst>
              <a:ext uri="{FF2B5EF4-FFF2-40B4-BE49-F238E27FC236}">
                <a16:creationId xmlns:a16="http://schemas.microsoft.com/office/drawing/2014/main" id="{73CD96A7-75D2-311E-FB23-88C0CC691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0" y="209310"/>
            <a:ext cx="1261640" cy="14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8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65" y="789927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Parametry planowanej inwestycji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– Kowalewo Pomorskie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D13908-2F68-1596-22C6-E3237FE54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9798299" cy="406246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cs typeface="Times New Roman" panose="02020603050405020304" pitchFamily="18" charset="0"/>
              </a:rPr>
              <a:t>KOWALEWO POMORSKIE</a:t>
            </a:r>
          </a:p>
          <a:p>
            <a:pPr marL="0" indent="0">
              <a:buNone/>
            </a:pPr>
            <a:r>
              <a:rPr lang="pl-PL" sz="1800" dirty="0"/>
              <a:t>Budynek 4-kondygnacyjny, niepodpiwniczony, o wymiarach zewnętrznych 48,86m x 17,45m i wysokości do 15,0m.</a:t>
            </a:r>
          </a:p>
          <a:p>
            <a:r>
              <a:rPr lang="pl-PL" sz="1800" dirty="0"/>
              <a:t>Liczba mieszkań: 33.</a:t>
            </a:r>
          </a:p>
          <a:p>
            <a:pPr marL="0" indent="0">
              <a:buNone/>
            </a:pPr>
            <a:r>
              <a:rPr lang="pl-PL" sz="1800" dirty="0"/>
              <a:t>Mieszkania będą 1 i 2-pokojowe o następującym metrażu:</a:t>
            </a:r>
          </a:p>
          <a:p>
            <a:r>
              <a:rPr lang="pl-PL" sz="1800" dirty="0"/>
              <a:t>Mieszkania 1 pokojowe – 32,4 m2;</a:t>
            </a:r>
          </a:p>
          <a:p>
            <a:r>
              <a:rPr lang="pl-PL" sz="1800" dirty="0"/>
              <a:t>Mieszkania 2 pokojowe – 50,0 m2.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endParaRPr lang="pl-PL" sz="1800" dirty="0"/>
          </a:p>
          <a:p>
            <a:endParaRPr lang="pl-PL" sz="24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B4D6836-9A76-89D0-A0D7-97903A1A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96" y="0"/>
            <a:ext cx="1239471" cy="154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29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93" y="738126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Parametry planowanej inwestycji - Fabianki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DDA640D-0ADF-B731-E080-FE252ADF1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0" y="89384"/>
            <a:ext cx="1154311" cy="1317059"/>
          </a:xfrm>
          <a:prstGeom prst="rect">
            <a:avLst/>
          </a:prstGeom>
        </p:spPr>
      </p:pic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0EDB9AA-BAF9-82C4-F49B-8F42070E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6337" y="228256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FABIANKI</a:t>
            </a:r>
            <a:endParaRPr lang="pl-PL" sz="1800" dirty="0"/>
          </a:p>
          <a:p>
            <a:pPr marL="0" indent="0">
              <a:buNone/>
            </a:pPr>
            <a:r>
              <a:rPr lang="pl-PL" sz="1800" dirty="0"/>
              <a:t>Budynek 4 kondygnacyjny, niepodpiwniczony z komórkami lokatorskimi.</a:t>
            </a:r>
          </a:p>
          <a:p>
            <a:r>
              <a:rPr lang="pl-PL" sz="1800" dirty="0"/>
              <a:t>Liczba mieszkań: 36.</a:t>
            </a:r>
          </a:p>
          <a:p>
            <a:pPr marL="0" indent="0">
              <a:buNone/>
            </a:pPr>
            <a:r>
              <a:rPr lang="pl-PL" sz="1800" dirty="0"/>
              <a:t>Mieszkania będą 2 i 3-pokojowe o następującym metrażu:</a:t>
            </a:r>
          </a:p>
          <a:p>
            <a:r>
              <a:rPr lang="pl-PL" sz="1800" dirty="0"/>
              <a:t>Mieszkania 2 pokojowe – od 41,5 do 43,9 m2;</a:t>
            </a:r>
          </a:p>
          <a:p>
            <a:r>
              <a:rPr lang="pl-PL" sz="1800" dirty="0"/>
              <a:t>Mieszkania 3 pokojowe – 54,8 m2.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zł za m2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(szacunki na podstawie koncepcji arch. – bud.).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7511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93" y="738126"/>
            <a:ext cx="10306520" cy="1325563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FFFF"/>
                </a:solidFill>
              </a:rPr>
              <a:t>Parametry planowanej inwestycji - Gruta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0EDB9AA-BAF9-82C4-F49B-8F42070E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41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900" b="1" dirty="0"/>
              <a:t>GRUTA</a:t>
            </a:r>
          </a:p>
          <a:p>
            <a:pPr marL="0" indent="0">
              <a:buNone/>
            </a:pPr>
            <a:r>
              <a:rPr lang="pl-PL" sz="1900" dirty="0"/>
              <a:t>10 budynków 2-kondygnacyjne, niepodpiwniczone, o wymiarach zewnętrznych 9,4m x 9,4m (segment A) lub 9,1m x 7,8m (segment B) i wysokości do 9,0m.</a:t>
            </a:r>
          </a:p>
          <a:p>
            <a:r>
              <a:rPr lang="pl-PL" sz="1900" dirty="0"/>
              <a:t>Liczba mieszkań: 20.</a:t>
            </a:r>
          </a:p>
          <a:p>
            <a:pPr marL="0" indent="0">
              <a:buNone/>
            </a:pPr>
            <a:r>
              <a:rPr lang="pl-PL" sz="1900" dirty="0"/>
              <a:t>Mieszkania będą 1, 2 i 3-pokojowe o następującym metrażu:</a:t>
            </a:r>
          </a:p>
          <a:p>
            <a:r>
              <a:rPr lang="pl-PL" sz="1900" dirty="0"/>
              <a:t>Mieszkania 1 pokojowe – 34 m2;</a:t>
            </a:r>
          </a:p>
          <a:p>
            <a:r>
              <a:rPr lang="pl-PL" sz="1900" dirty="0"/>
              <a:t>Mieszkania 2 pokojowe – od 45,4 do 45,9 m2;</a:t>
            </a:r>
          </a:p>
          <a:p>
            <a:r>
              <a:rPr lang="pl-PL" sz="1900" dirty="0"/>
              <a:t>Mieszkania 3 pokojowe – 59,5 m2.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8AE6A7-C151-CADF-D17E-3703AECC6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" y="74238"/>
            <a:ext cx="1292643" cy="145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0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93" y="738126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Parametry planowanej inwestycji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- Dobrzyń nad Wisłą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0EDB9AA-BAF9-82C4-F49B-8F42070E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41917"/>
            <a:ext cx="105156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/>
              <a:t>DOBRZYŃ N/WISŁĄ</a:t>
            </a:r>
            <a:r>
              <a:rPr lang="pl-PL" sz="1800" dirty="0"/>
              <a:t>	</a:t>
            </a:r>
          </a:p>
          <a:p>
            <a:pPr marL="0" indent="0">
              <a:buNone/>
            </a:pPr>
            <a:r>
              <a:rPr lang="pl-PL" sz="1800" dirty="0"/>
              <a:t>Budynek3-kondygnacyjny, niepodpiwniczony, o wymiarach zewnętrznych 41,82m x 16,94m i wysokości ok. 10m.</a:t>
            </a:r>
          </a:p>
          <a:p>
            <a:r>
              <a:rPr lang="pl-PL" sz="1800" dirty="0"/>
              <a:t>Liczba mieszkań: 24.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dirty="0"/>
              <a:t>Mieszkania będą 2 i 3-pokojowe o następującym metrażu:</a:t>
            </a:r>
          </a:p>
          <a:p>
            <a:r>
              <a:rPr lang="pl-PL" sz="1800" dirty="0"/>
              <a:t>Mieszkania 2 pokojowe – od 39 do 43 m2;</a:t>
            </a:r>
          </a:p>
          <a:p>
            <a:r>
              <a:rPr lang="pl-PL" sz="1800" dirty="0"/>
              <a:t>Mieszkania 3 pokojowe – od 54,8 do 61,1 m2.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00F722-7A99-08B2-C6E7-C6F3183E0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15" y="147547"/>
            <a:ext cx="1180439" cy="152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2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E927FD3-5EC6-FEC8-3378-C0A7EF38B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293" y="738126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rgbClr val="FFFFFF"/>
                </a:solidFill>
              </a:rPr>
              <a:t>Parametry planowanej inwestycji </a:t>
            </a:r>
            <a:br>
              <a:rPr lang="pl-PL" sz="4000" dirty="0">
                <a:solidFill>
                  <a:srgbClr val="FFFFFF"/>
                </a:solidFill>
              </a:rPr>
            </a:br>
            <a:r>
              <a:rPr lang="pl-PL" sz="4000" dirty="0">
                <a:solidFill>
                  <a:srgbClr val="FFFFFF"/>
                </a:solidFill>
              </a:rPr>
              <a:t>-Lubień Kujawski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10EDB9AA-BAF9-82C4-F49B-8F42070EA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45" y="234191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pl-PL" sz="1800" b="1" dirty="0"/>
              <a:t>LUBIEŃ KUJAWSKI</a:t>
            </a:r>
            <a:r>
              <a:rPr lang="pl-PL" dirty="0"/>
              <a:t>	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pl-PL" sz="2100" dirty="0"/>
              <a:t>Budynek 4-kondygnacyjny, powierzchnia zabudowy budynków: 992,2 m2</a:t>
            </a:r>
          </a:p>
          <a:p>
            <a:pPr>
              <a:lnSpc>
                <a:spcPct val="110000"/>
              </a:lnSpc>
            </a:pPr>
            <a:r>
              <a:rPr lang="pl-PL" sz="2100" dirty="0"/>
              <a:t>Liczba mieszkań: 62.</a:t>
            </a:r>
          </a:p>
          <a:p>
            <a:pPr>
              <a:lnSpc>
                <a:spcPct val="110000"/>
              </a:lnSpc>
            </a:pPr>
            <a:r>
              <a:rPr lang="pl-PL" sz="2100" dirty="0"/>
              <a:t>Mieszkania będą 2 i 3-pokojowe o następującym metrażu:</a:t>
            </a:r>
          </a:p>
          <a:p>
            <a:pPr>
              <a:lnSpc>
                <a:spcPct val="110000"/>
              </a:lnSpc>
            </a:pPr>
            <a:r>
              <a:rPr lang="pl-PL" sz="2100" dirty="0"/>
              <a:t>Mieszkania 2 pokojowe – od 41,2 do 47,4 m2 Mieszkania 3 pokojowe – 60,3 m2.</a:t>
            </a:r>
          </a:p>
          <a:p>
            <a:pPr marL="0" indent="0">
              <a:lnSpc>
                <a:spcPct val="110000"/>
              </a:lnSpc>
              <a:buNone/>
            </a:pPr>
            <a:endParaRPr lang="pl-PL" dirty="0"/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Wysokość czynszu lokali mieszkalnych wynajmowanych z opcją dojścia do własności  - w granicach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 zł za m2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(szacunki na podstawie koncepcji arch. – bud.).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Symbol zastępczy zawartości 4">
            <a:extLst>
              <a:ext uri="{FF2B5EF4-FFF2-40B4-BE49-F238E27FC236}">
                <a16:creationId xmlns:a16="http://schemas.microsoft.com/office/drawing/2014/main" id="{DD644DBA-81BD-71D8-4F75-A87214A9E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6" y="108820"/>
            <a:ext cx="1253023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73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C4ACD-9107-18EA-247B-07328F38E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311" y="2585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Informacja i promocja zasobu</a:t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SIM „KZN-Toruński” Sp. z o.o.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35E7D1-8518-534C-0C6D-F79D083B1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2274"/>
            <a:ext cx="10515600" cy="4351338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Rzuty kondygnacji oraz projekt zagospodarowania terenu (materiał wypracowany na podstawie koncepcji arch.-bud.) zostanie umieszczony na podstronach dedykowanych JST pod adresem: </a:t>
            </a:r>
            <a:r>
              <a:rPr kumimoji="0" lang="pl-PL" sz="3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www.kzn-toruński.pl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50E5F0-8007-D8C0-ED05-B19B013A3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" y="121787"/>
            <a:ext cx="1906110" cy="706349"/>
          </a:xfrm>
          <a:prstGeom prst="rect">
            <a:avLst/>
          </a:prstGeom>
        </p:spPr>
      </p:pic>
      <p:pic>
        <p:nvPicPr>
          <p:cNvPr id="9" name="Grafika 8" descr="Internet z wypełnieniem pełnym">
            <a:extLst>
              <a:ext uri="{FF2B5EF4-FFF2-40B4-BE49-F238E27FC236}">
                <a16:creationId xmlns:a16="http://schemas.microsoft.com/office/drawing/2014/main" id="{D1457D8C-3494-E06F-E363-FF70EBCCB4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1200" y="3703443"/>
            <a:ext cx="2044700" cy="20447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43CE34A-9CBA-1B64-DDC3-1798F69A63F3}"/>
              </a:ext>
            </a:extLst>
          </p:cNvPr>
          <p:cNvSpPr txBox="1"/>
          <p:nvPr/>
        </p:nvSpPr>
        <p:spPr>
          <a:xfrm>
            <a:off x="1483113" y="5634240"/>
            <a:ext cx="7515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Termin zamieszczenia ww. materiału – do 7 listopada br.</a:t>
            </a:r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D6C319CF-D01D-E22A-F6C4-268E0709BDBB}"/>
              </a:ext>
            </a:extLst>
          </p:cNvPr>
          <p:cNvSpPr/>
          <p:nvPr/>
        </p:nvSpPr>
        <p:spPr>
          <a:xfrm>
            <a:off x="4356100" y="4725793"/>
            <a:ext cx="457200" cy="58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178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6B47BD-A91F-218F-3B26-F92EFD7D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66" y="487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Projekty umów przygotowywane przez </a:t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 „KZN-Toruński” Sp. z o.o.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59121A-15AE-E2A7-DE36-4595E2742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60" y="1898313"/>
            <a:ext cx="10660811" cy="4351338"/>
          </a:xfrm>
        </p:spPr>
        <p:txBody>
          <a:bodyPr/>
          <a:lstStyle/>
          <a:p>
            <a:r>
              <a:rPr lang="pl-PL" dirty="0"/>
              <a:t>projekt umowy o najem mieszkania w ramach zasobów KZN-Toruński Sp. z o.o., uwzględnienie kaucji zabezpieczającej;</a:t>
            </a:r>
          </a:p>
          <a:p>
            <a:r>
              <a:rPr lang="pl-PL" dirty="0"/>
              <a:t>projekt umowy partycypacyjnej dla przyszłych najemców (z zapisami wariantów dojścia do własności).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00F846D-B665-4304-C8DC-96E52CF4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  <p:sp>
        <p:nvSpPr>
          <p:cNvPr id="5" name="Strzałka: w dół 4">
            <a:extLst>
              <a:ext uri="{FF2B5EF4-FFF2-40B4-BE49-F238E27FC236}">
                <a16:creationId xmlns:a16="http://schemas.microsoft.com/office/drawing/2014/main" id="{93A2657F-0DC4-DF24-FEE0-BD3936C9494D}"/>
              </a:ext>
            </a:extLst>
          </p:cNvPr>
          <p:cNvSpPr/>
          <p:nvPr/>
        </p:nvSpPr>
        <p:spPr>
          <a:xfrm>
            <a:off x="5900467" y="3645349"/>
            <a:ext cx="457200" cy="58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dół 5">
            <a:extLst>
              <a:ext uri="{FF2B5EF4-FFF2-40B4-BE49-F238E27FC236}">
                <a16:creationId xmlns:a16="http://schemas.microsoft.com/office/drawing/2014/main" id="{6AF48E49-123D-216A-1421-9046CD2E22D3}"/>
              </a:ext>
            </a:extLst>
          </p:cNvPr>
          <p:cNvSpPr/>
          <p:nvPr/>
        </p:nvSpPr>
        <p:spPr>
          <a:xfrm>
            <a:off x="5924241" y="4988967"/>
            <a:ext cx="457200" cy="5643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718C594-1ACD-0439-E4EA-1DD784BA7681}"/>
              </a:ext>
            </a:extLst>
          </p:cNvPr>
          <p:cNvSpPr txBox="1"/>
          <p:nvPr/>
        </p:nvSpPr>
        <p:spPr>
          <a:xfrm>
            <a:off x="1923354" y="4376192"/>
            <a:ext cx="8916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Stronami ww. umów będzie: SIM KZN-Toruński Sp. z o.o. oraz najemca mieszkania</a:t>
            </a:r>
            <a:r>
              <a:rPr lang="pl-PL" dirty="0"/>
              <a:t>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2B6A079-18A9-68E2-9708-18D353896962}"/>
              </a:ext>
            </a:extLst>
          </p:cNvPr>
          <p:cNvSpPr txBox="1"/>
          <p:nvPr/>
        </p:nvSpPr>
        <p:spPr>
          <a:xfrm>
            <a:off x="1007307" y="5880319"/>
            <a:ext cx="1066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b="1" dirty="0">
                <a:solidFill>
                  <a:srgbClr val="FF0000"/>
                </a:solidFill>
              </a:rPr>
              <a:t>Projekty ww. umów zostaną przekazane zainteresowanym JST do 10 listopada br.</a:t>
            </a:r>
          </a:p>
        </p:txBody>
      </p:sp>
    </p:spTree>
    <p:extLst>
      <p:ext uri="{BB962C8B-B14F-4D97-AF65-F5344CB8AC3E}">
        <p14:creationId xmlns:p14="http://schemas.microsoft.com/office/powerpoint/2010/main" val="2512873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E31AF3-5A25-1F59-7741-F6D19ED65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546266"/>
            <a:ext cx="10515600" cy="1325563"/>
          </a:xfrm>
        </p:spPr>
        <p:txBody>
          <a:bodyPr/>
          <a:lstStyle/>
          <a:p>
            <a:r>
              <a:rPr lang="pl-PL" dirty="0"/>
              <a:t>                </a:t>
            </a:r>
            <a:r>
              <a:rPr lang="pl-P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Harmonogram prac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66A15E-552C-BB00-952D-FA0952686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30" y="1773866"/>
            <a:ext cx="10515600" cy="496234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październik 2022 r. - Spółka uruchamia procedurę przetargową na wyłonienie wykonawców projektów architektonicznych dla  budynków w 10 lokalizacjach;</a:t>
            </a:r>
          </a:p>
          <a:p>
            <a:pPr algn="just"/>
            <a:r>
              <a:rPr lang="pl-PL" dirty="0"/>
              <a:t>listopad – grudzień 2022 r. – gminy podejmują uchwały sprawie zasad przeprowadzenia naboru wniosków o zawarcie umowy najmu lokali mieszkalnych położonych w danej miejscowości;</a:t>
            </a:r>
          </a:p>
          <a:p>
            <a:pPr algn="just"/>
            <a:r>
              <a:rPr lang="pl-PL" dirty="0"/>
              <a:t>styczeń 2023 r. – odebranie projektów budowalnych dla 10 lokalizacji;</a:t>
            </a:r>
          </a:p>
          <a:p>
            <a:pPr algn="just"/>
            <a:r>
              <a:rPr lang="pl-PL" dirty="0"/>
              <a:t>styczeń 2023 r. – rozpoczęcie naborów wniosków o zawarcie umowy najmu;</a:t>
            </a:r>
          </a:p>
          <a:p>
            <a:pPr algn="just"/>
            <a:r>
              <a:rPr lang="pl-PL" dirty="0"/>
              <a:t>luty 2023 r. – uprawomocnienie decyzji o pozwoleniu na budowę;</a:t>
            </a:r>
          </a:p>
          <a:p>
            <a:pPr algn="just"/>
            <a:r>
              <a:rPr lang="pl-PL" dirty="0"/>
              <a:t>do kwietnia 2023 r. – podpisanie umów o partycypacje z osobami fizycznymi (wniesienie partycypacji do 12 miesięcy od podpisania umowy o partycypację, dodatkowo rozmowy indywidulane, w przypadku zdarzeń losowych). </a:t>
            </a:r>
          </a:p>
          <a:p>
            <a:pPr algn="just"/>
            <a:r>
              <a:rPr lang="pl-PL" dirty="0"/>
              <a:t>maj 2023 r. – podpisanie umowy z Generalnym Wykonawcą;</a:t>
            </a:r>
          </a:p>
          <a:p>
            <a:pPr algn="just"/>
            <a:r>
              <a:rPr lang="pl-PL" dirty="0"/>
              <a:t>maj 2025 r. – uzyskanie pozwolenia na użytkowanie obiektu budowlanego; </a:t>
            </a:r>
          </a:p>
          <a:p>
            <a:pPr algn="just"/>
            <a:r>
              <a:rPr lang="pl-PL" dirty="0"/>
              <a:t>maj 2025 r. – podpisanie umowy o najem lokalu mieszkalnego;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endParaRPr lang="pl-PL" dirty="0"/>
          </a:p>
          <a:p>
            <a:pPr algn="just"/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C898661-E903-17F3-F1E4-8D5B2DF03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  <p:pic>
        <p:nvPicPr>
          <p:cNvPr id="5" name="Symbol zastępczy zawartości 6" descr="Budzik z wypełnieniem pełnym">
            <a:extLst>
              <a:ext uri="{FF2B5EF4-FFF2-40B4-BE49-F238E27FC236}">
                <a16:creationId xmlns:a16="http://schemas.microsoft.com/office/drawing/2014/main" id="{0B57959E-061D-E225-E0C5-19FF528D0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01376" y="5462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0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7FEB2C-9A37-2B3F-9493-4079E439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38" y="43413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Korzyści z bycia najemcą SIM</a:t>
            </a:r>
            <a: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E2A280-84E0-CDCB-37C9-E7824783C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3311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możliwość zamieszkania w SIM bez konieczności zaciągania wysokiego kredytu - umowa z SIM może jedynie obligować do wniesienia partycypacji w wysokości do 30% kosztów budowy lokalu mieszkalnego;</a:t>
            </a:r>
            <a:endParaRPr lang="pl-PL" sz="20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niższe stawki czynszu niż na rynku komercyjnym;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możliwość zmiany umowy najmu:</a:t>
            </a:r>
            <a:b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na umowę najmu z dojściem do własności </a:t>
            </a:r>
            <a:b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(uzyskanie własności mieszkania w perspektywie lat).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Źródło: www.kzn.gov.pl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D9316FA-8655-B679-1855-4B5AF30F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  <p:pic>
        <p:nvPicPr>
          <p:cNvPr id="5" name="Symbol zastępczy zawartości 8" descr="Klucze do domu">
            <a:extLst>
              <a:ext uri="{FF2B5EF4-FFF2-40B4-BE49-F238E27FC236}">
                <a16:creationId xmlns:a16="http://schemas.microsoft.com/office/drawing/2014/main" id="{C0A35DCC-0E39-3540-8DAF-4B0A70538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245" y="4290806"/>
            <a:ext cx="2490926" cy="14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610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4BE7CF-BE64-E22A-6C27-2EECA830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0998" y="3208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Umowa o świadczenie usług informacyjnych i promocyjnych                    Społecznej Inicjatywy Mieszkaniowej </a:t>
            </a:r>
            <a:br>
              <a:rPr lang="pl-PL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„KZN-Toruński” Sp. z o.o.</a:t>
            </a:r>
            <a:br>
              <a:rPr lang="pl-PL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C7E01C-298F-6DEC-226C-2BB54D3A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075" y="1210643"/>
            <a:ext cx="10755703" cy="551128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l-PL" sz="6400" b="1" dirty="0"/>
              <a:t>Strony umowy – SIM KZN-Toruński Sp. z o.o. a pracownik merytoryczny JST;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l-PL" sz="6400" b="1" dirty="0"/>
              <a:t>Zlecone czynności: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Propagowanie i informowanie odnośnie możliwości najmu mieszkań w ramach zasobów SIM „KZN – Toruński” na terenie Gminy; 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Kwalifikowanie potencjalnych najemców do procesu zawarcia umowy;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Zbieranie i przekazywanie do Zleceniodawcy SIM „KZN – Toruński” w uzgodniony sposób niezbędnych danych do zawarcia umowy najmu lub  umowy o partycypację;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Prowadzenie ewidencji osób zainteresowanych zasobem SIM „KZN -Toruński”;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Utrzymywanie  stałego  kontaktu  z pracownikami Spółki SIM „KZN-Toruński” w przedmiotowym zakresie;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Koordynowanie etapu podpisywania umów o najmem i partycypację z poziomu Gminy;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Realizacje wszelkich niezbędnych czynności faktycznych i zadań związanych z ww. zakresem spraw;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lphaLcParenR"/>
            </a:pPr>
            <a:r>
              <a:rPr lang="pl-PL" sz="6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Przekazywanie do SIM „KZN-Toruński” sprawozdań z wykonanych czynności.</a:t>
            </a:r>
            <a:endParaRPr lang="pl-PL" sz="6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pl-PL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6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Proszę o zapoznanie się z treścią przedmiotowej umowy oraz podpisanie dwóch jednobrzmiących egzemplarzy, po jednej dla każdej ze Stron.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algn="just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6780" algn="just">
              <a:lnSpc>
                <a:spcPct val="107000"/>
              </a:lnSpc>
              <a:spcAft>
                <a:spcPts val="800"/>
              </a:spcAft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A465D99-B069-5942-2B54-CF57C695B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5" y="121787"/>
            <a:ext cx="2138896" cy="79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8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F541DB91-0B10-46D9-B34B-7BFF96026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2">
            <a:extLst>
              <a:ext uri="{FF2B5EF4-FFF2-40B4-BE49-F238E27FC236}">
                <a16:creationId xmlns:a16="http://schemas.microsoft.com/office/drawing/2014/main" id="{9CF7FE1C-8BC5-4B0C-A2BC-93AB72C90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175448-E0C7-BCE3-9A1E-0113F853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52" y="2712283"/>
            <a:ext cx="8505645" cy="143343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l-PL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Wojciech Kwiatkowski</a:t>
            </a:r>
            <a:br>
              <a:rPr lang="pl-PL" dirty="0"/>
            </a:br>
            <a:r>
              <a:rPr lang="pl-PL" dirty="0"/>
              <a:t>Dyrektor ds. inwestycji </a:t>
            </a:r>
            <a:br>
              <a:rPr lang="pl-PL" dirty="0"/>
            </a:br>
            <a:r>
              <a:rPr lang="pl-PL" dirty="0"/>
              <a:t>SIM „KZN-Toruński” Sp. z o.o.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C62BC008-85B7-E83A-8322-8577897F9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903" y="3864950"/>
            <a:ext cx="8176194" cy="2162522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>
              <a:buNone/>
            </a:pPr>
            <a:endParaRPr lang="pl-PL" sz="3600" dirty="0"/>
          </a:p>
          <a:p>
            <a:pPr marL="0" indent="0" algn="ctr">
              <a:buNone/>
            </a:pPr>
            <a:r>
              <a:rPr lang="pl-PL" sz="5400" dirty="0"/>
              <a:t>Dziękuję za uwagę.</a:t>
            </a:r>
            <a:endParaRPr lang="en-US" sz="54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124EB68-B699-4D50-0C2C-DFC59D51D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6" y="248504"/>
            <a:ext cx="3868177" cy="143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1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D5FF81-49A7-ED78-127C-F27D2D650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598" y="931068"/>
            <a:ext cx="10662424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Atrakcyjny model finansowania</a:t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33D3135-4BB2-310D-6A1E-14FD9D6D8D89}"/>
              </a:ext>
            </a:extLst>
          </p:cNvPr>
          <p:cNvSpPr txBox="1"/>
          <p:nvPr/>
        </p:nvSpPr>
        <p:spPr>
          <a:xfrm>
            <a:off x="632595" y="1989211"/>
            <a:ext cx="10574381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/>
              <a:t>Model finansowania, dzięki któremu stawki czynszu w mieszkaniach SIM są niższe niż na rynku komercyjnym (do 4% wartości odtworzeniowej lokalu mieszkalnego), dzięki: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preferencyjnemu kredytowi udzielanemu SIM przez Bank Gospodarstwa Krajowego (BGK) (odsetki od tych kredytów wykupuje Skarb Państwa, dzięki temu BGK może zaoferować niższe oprocentowanie);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/>
              <a:t>partycypacji (wkładowi) najemców – maksymalnie do 30% 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2000" dirty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FF0000"/>
                </a:solidFill>
              </a:rPr>
              <a:t>(w przypadku zasobu SIM „KZN-Toruński” Sp. z o.o. – partycypacja na poziomie 15% lub 20 %)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AEC69BCE-FAC8-2BAB-3591-FD946FB79D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7"/>
            <a:ext cx="2189581" cy="811395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D4BCED94-42EE-2FD8-68DE-8C8AE633771D}"/>
              </a:ext>
            </a:extLst>
          </p:cNvPr>
          <p:cNvSpPr/>
          <p:nvPr/>
        </p:nvSpPr>
        <p:spPr>
          <a:xfrm>
            <a:off x="5357004" y="4865299"/>
            <a:ext cx="500332" cy="48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22D0DEB-B967-B22E-B1A5-2C5DD16BB626}"/>
              </a:ext>
            </a:extLst>
          </p:cNvPr>
          <p:cNvSpPr txBox="1"/>
          <p:nvPr/>
        </p:nvSpPr>
        <p:spPr>
          <a:xfrm>
            <a:off x="895149" y="6083166"/>
            <a:ext cx="305120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i="1" dirty="0"/>
              <a:t>Źródło: www.kzn.gov.pl </a:t>
            </a:r>
          </a:p>
        </p:txBody>
      </p:sp>
    </p:spTree>
    <p:extLst>
      <p:ext uri="{BB962C8B-B14F-4D97-AF65-F5344CB8AC3E}">
        <p14:creationId xmlns:p14="http://schemas.microsoft.com/office/powerpoint/2010/main" val="2070648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88369E-AA8A-A13D-6F21-FB7562B21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4310"/>
            <a:ext cx="1081608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Partycypacja w kosztach inwestycji -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§ 11</a:t>
            </a: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ust 1, 2 Umowy </a:t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SIM „KZN-Toruński” Sp. z o.o.</a:t>
            </a:r>
            <a:b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A76C88-6317-332B-8AAE-04E0E5DE4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5080"/>
            <a:ext cx="10515600" cy="4351338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effectLst/>
                <a:ea typeface="Arial" panose="020B0604020202020204" pitchFamily="34" charset="0"/>
              </a:rPr>
              <a:t>Ust. 1 „W celu sfinansowania kosztów realizacji inwestycji Spółka może zawierać z osobami wyłonionymi w toku naboru, umowy w sprawie partycypacji.”</a:t>
            </a:r>
            <a:endParaRPr lang="pl-PL" sz="2000" dirty="0">
              <a:ea typeface="Arial" panose="020B0604020202020204" pitchFamily="34" charset="0"/>
            </a:endParaRPr>
          </a:p>
          <a:p>
            <a:pPr algn="just"/>
            <a:r>
              <a:rPr lang="pl-PL" sz="2000" dirty="0">
                <a:effectLst/>
                <a:ea typeface="Arial" panose="020B0604020202020204" pitchFamily="34" charset="0"/>
              </a:rPr>
              <a:t>Ust. 2 „</a:t>
            </a:r>
            <a:r>
              <a:rPr lang="en-US" sz="2000" dirty="0">
                <a:effectLst/>
                <a:ea typeface="Arial" panose="020B0604020202020204" pitchFamily="34" charset="0"/>
              </a:rPr>
              <a:t>Z wnioski</a:t>
            </a:r>
            <a:r>
              <a:rPr lang="pl-PL" sz="2000" dirty="0">
                <a:effectLst/>
                <a:ea typeface="Arial" panose="020B0604020202020204" pitchFamily="34" charset="0"/>
              </a:rPr>
              <a:t>em</a:t>
            </a:r>
            <a:r>
              <a:rPr lang="en-US" sz="2000" dirty="0">
                <a:effectLst/>
                <a:ea typeface="Arial" panose="020B0604020202020204" pitchFamily="34" charset="0"/>
              </a:rPr>
              <a:t> o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zmianę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dotychczasowej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umowy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najmu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umowę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najmu</a:t>
            </a:r>
            <a:r>
              <a:rPr lang="pl-PL" sz="2000" dirty="0">
                <a:effectLst/>
                <a:ea typeface="Arial" panose="020B0604020202020204" pitchFamily="34" charset="0"/>
              </a:rPr>
              <a:t> i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nstytucjonalnego</a:t>
            </a:r>
            <a:r>
              <a:rPr lang="en-US" sz="2000" dirty="0">
                <a:effectLst/>
                <a:ea typeface="Arial" panose="020B0604020202020204" pitchFamily="34" charset="0"/>
              </a:rPr>
              <a:t> z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dojściem</a:t>
            </a:r>
            <a:r>
              <a:rPr lang="en-US" sz="2000" dirty="0">
                <a:effectLst/>
                <a:ea typeface="Arial" panose="020B0604020202020204" pitchFamily="34" charset="0"/>
              </a:rPr>
              <a:t> do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własności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uwzględniającej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rozliczenie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partycypacj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może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wystąpić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najemca</a:t>
            </a:r>
            <a:r>
              <a:rPr lang="pl-PL" sz="2000" dirty="0">
                <a:effectLst/>
                <a:ea typeface="Arial" panose="020B0604020202020204" pitchFamily="34" charset="0"/>
              </a:rPr>
              <a:t> b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ędący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osobą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fizyczną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i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spełniający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wymogi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przepisów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prawa</a:t>
            </a:r>
            <a:r>
              <a:rPr lang="en-US" sz="2000" dirty="0">
                <a:effectLst/>
                <a:ea typeface="Arial" panose="020B0604020202020204" pitchFamily="34" charset="0"/>
              </a:rPr>
              <a:t>, pod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warunkiem</a:t>
            </a:r>
            <a:r>
              <a:rPr lang="en-US" sz="2000" dirty="0">
                <a:effectLst/>
                <a:ea typeface="Arial" panose="020B0604020202020204" pitchFamily="34" charset="0"/>
              </a:rPr>
              <a:t>,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że</a:t>
            </a:r>
            <a:r>
              <a:rPr lang="en-US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partycypował</a:t>
            </a:r>
            <a:r>
              <a:rPr lang="en-US" sz="2000" dirty="0">
                <a:effectLst/>
                <a:ea typeface="Arial" panose="020B0604020202020204" pitchFamily="34" charset="0"/>
              </a:rPr>
              <a:t> w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kosztach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budowy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lokalu</a:t>
            </a:r>
            <a:r>
              <a:rPr lang="en-US" sz="2000" dirty="0">
                <a:effectLst/>
                <a:ea typeface="Arial" panose="020B0604020202020204" pitchFamily="34" charset="0"/>
              </a:rPr>
              <a:t> w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wysokości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nie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niższej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niż</a:t>
            </a:r>
            <a:r>
              <a:rPr lang="en-US" sz="2000" dirty="0">
                <a:effectLst/>
                <a:ea typeface="Arial" panose="020B0604020202020204" pitchFamily="34" charset="0"/>
              </a:rPr>
              <a:t>:</a:t>
            </a:r>
            <a:endParaRPr lang="pl-PL" sz="2000" dirty="0">
              <a:effectLst/>
              <a:ea typeface="Arial" panose="020B0604020202020204" pitchFamily="34" charset="0"/>
            </a:endParaRPr>
          </a:p>
          <a:p>
            <a:pPr algn="just"/>
            <a:r>
              <a:rPr lang="en-US" sz="2000" dirty="0">
                <a:effectLst/>
                <a:ea typeface="Arial" panose="020B0604020202020204" pitchFamily="34" charset="0"/>
              </a:rPr>
              <a:t>1) 15% (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piętnaście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procent</a:t>
            </a:r>
            <a:r>
              <a:rPr lang="en-US" sz="2000" dirty="0">
                <a:effectLst/>
                <a:ea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kosztów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budowy</a:t>
            </a:r>
            <a:r>
              <a:rPr lang="en-US" sz="2000" dirty="0">
                <a:effectLst/>
                <a:ea typeface="Arial" panose="020B0604020202020204" pitchFamily="34" charset="0"/>
              </a:rPr>
              <a:t> w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przypadku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lokalu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wybudowanego</a:t>
            </a:r>
            <a:r>
              <a:rPr lang="en-US" sz="2000" dirty="0">
                <a:effectLst/>
                <a:ea typeface="Arial" panose="020B0604020202020204" pitchFamily="34" charset="0"/>
              </a:rPr>
              <a:t> w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ramach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inwestycji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zlokalizowanego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poza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obszarem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miasta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będącego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siedzibą</a:t>
            </a:r>
            <a:r>
              <a:rPr lang="pl-PL" sz="2000" dirty="0"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wojewody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lub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sejmiku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województwa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albo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miasta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prawach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powiatu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liczącego</a:t>
            </a:r>
            <a:r>
              <a:rPr lang="en-US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powyżej</a:t>
            </a:r>
            <a:r>
              <a:rPr lang="en-US" sz="2000" dirty="0">
                <a:effectLst/>
                <a:ea typeface="Arial" panose="020B0604020202020204" pitchFamily="34" charset="0"/>
              </a:rPr>
              <a:t> 100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tys</a:t>
            </a:r>
            <a:r>
              <a:rPr lang="en-US" sz="2000" dirty="0">
                <a:effectLst/>
                <a:ea typeface="Arial" panose="020B0604020202020204" pitchFamily="34" charset="0"/>
              </a:rPr>
              <a:t>. (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sto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tysięcy</a:t>
            </a:r>
            <a:r>
              <a:rPr lang="en-US" sz="2000" dirty="0">
                <a:effectLst/>
                <a:ea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mieszkańców</a:t>
            </a:r>
            <a:r>
              <a:rPr lang="en-US" sz="2000" dirty="0">
                <a:effectLst/>
                <a:ea typeface="Arial" panose="020B0604020202020204" pitchFamily="34" charset="0"/>
              </a:rPr>
              <a:t>,</a:t>
            </a:r>
            <a:endParaRPr lang="pl-PL" sz="2000" dirty="0">
              <a:effectLst/>
              <a:ea typeface="Arial" panose="020B0604020202020204" pitchFamily="34" charset="0"/>
            </a:endParaRPr>
          </a:p>
          <a:p>
            <a:pPr algn="just"/>
            <a:r>
              <a:rPr lang="en-US" sz="2000" dirty="0">
                <a:effectLst/>
                <a:ea typeface="Arial" panose="020B0604020202020204" pitchFamily="34" charset="0"/>
              </a:rPr>
              <a:t>2) 20% (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dwadzieścia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procent</a:t>
            </a:r>
            <a:r>
              <a:rPr lang="en-US" sz="2000" dirty="0">
                <a:effectLst/>
                <a:ea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kosztów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budowy</a:t>
            </a:r>
            <a:r>
              <a:rPr lang="en-US" sz="2000" dirty="0">
                <a:effectLst/>
                <a:ea typeface="Arial" panose="020B0604020202020204" pitchFamily="34" charset="0"/>
              </a:rPr>
              <a:t> - w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przypadku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lokalu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wybudowanego</a:t>
            </a:r>
            <a:r>
              <a:rPr lang="en-US" sz="2000" dirty="0">
                <a:effectLst/>
                <a:ea typeface="Arial" panose="020B0604020202020204" pitchFamily="34" charset="0"/>
              </a:rPr>
              <a:t> w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ramach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inwestycji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zlokalizowanego</a:t>
            </a:r>
            <a:r>
              <a:rPr lang="en-US" sz="2000" dirty="0">
                <a:effectLst/>
                <a:ea typeface="Arial" panose="020B0604020202020204" pitchFamily="34" charset="0"/>
              </a:rPr>
              <a:t> w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obszarze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miasta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będącego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siedzibą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wojewody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lub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sejmiku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województwa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albo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miasta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na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prawach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powiatu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liczącego</a:t>
            </a:r>
            <a:r>
              <a:rPr lang="en-US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powyżej</a:t>
            </a:r>
            <a:r>
              <a:rPr lang="en-US" sz="2000" dirty="0">
                <a:effectLst/>
                <a:ea typeface="Arial" panose="020B0604020202020204" pitchFamily="34" charset="0"/>
              </a:rPr>
              <a:t> 100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tys</a:t>
            </a:r>
            <a:r>
              <a:rPr lang="en-US" sz="2000" dirty="0">
                <a:effectLst/>
                <a:ea typeface="Arial" panose="020B0604020202020204" pitchFamily="34" charset="0"/>
              </a:rPr>
              <a:t>. (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sto</a:t>
            </a:r>
            <a:r>
              <a:rPr lang="pl-PL" sz="2000" dirty="0">
                <a:effectLst/>
                <a:ea typeface="Arial" panose="020B0604020202020204" pitchFamily="34" charset="0"/>
              </a:rPr>
              <a:t>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tysięcy</a:t>
            </a:r>
            <a:r>
              <a:rPr lang="en-US" sz="2000" dirty="0">
                <a:effectLst/>
                <a:ea typeface="Arial" panose="020B0604020202020204" pitchFamily="34" charset="0"/>
              </a:rPr>
              <a:t>) </a:t>
            </a:r>
            <a:r>
              <a:rPr lang="en-US" sz="2000" dirty="0" err="1">
                <a:effectLst/>
                <a:ea typeface="Arial" panose="020B0604020202020204" pitchFamily="34" charset="0"/>
              </a:rPr>
              <a:t>mieszkańców</a:t>
            </a:r>
            <a:r>
              <a:rPr lang="pl-PL" sz="2000" dirty="0">
                <a:ea typeface="Arial" panose="020B0604020202020204" pitchFamily="34" charset="0"/>
              </a:rPr>
              <a:t>.”</a:t>
            </a:r>
            <a:endParaRPr lang="pl-PL" sz="20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CD4CD6C-D7A6-746B-9572-4F5A67A4D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1" y="104534"/>
            <a:ext cx="2100006" cy="77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6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048C9E-8628-B2DB-9B1F-CE448723D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81" y="1043797"/>
            <a:ext cx="11141926" cy="1325563"/>
          </a:xfrm>
        </p:spPr>
        <p:txBody>
          <a:bodyPr>
            <a:noAutofit/>
          </a:bodyPr>
          <a:lstStyle/>
          <a:p>
            <a:pPr algn="ctr"/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Pierwszy krok – 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przygotowanie projektu uchwały dot. naboru wniosków.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CE3C048-F0BD-3B56-4D13-63AC4D8E3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44" y="238487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pl-PL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odjęcie uchwały w sprawie zasad przeprowadzenia naboru wniosków o zawarcie umowy najmu lokali mieszkalnych położonych w danej miejscowości, utworzonych z udziałem Gminy, stanowiących własność SIM „KZN-Toruński” Sp. z o.o. przy udziale finansowego wsparcia Banku Gospodarstwa Krajowego w ramach Funduszu Dopłat”.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B3BE25B9-8623-78F1-6F12-D18DC44E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95" y="121787"/>
            <a:ext cx="2069063" cy="7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4BCBE8-FA26-EDC1-AE20-716C30C4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13" y="7179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Uchwała powinna uwzględniać </a:t>
            </a:r>
            <a:b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.in. następujące zagadnienia:</a:t>
            </a:r>
            <a:endParaRPr lang="pl-PL" sz="36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2D5CFEA-45F6-8C26-DCFB-BD1A902D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203"/>
            <a:ext cx="10515600" cy="4477468"/>
          </a:xfrm>
        </p:spPr>
        <p:txBody>
          <a:bodyPr>
            <a:normAutofit fontScale="475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pl-PL" sz="3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Tryb i zasady regulujące nabór wniosków (dowolne w każdej gminie);</a:t>
            </a:r>
            <a:endParaRPr lang="pl-PL" sz="3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pl-PL" sz="3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Kryteria i zasady przeprowadzenia oceny wniosków (kryteria ustawowe oraz opcjonalnie - kryteria lokalne).</a:t>
            </a: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300" dirty="0">
                <a:latin typeface="Calibri" panose="020F0502020204030204" pitchFamily="34" charset="0"/>
                <a:ea typeface="Calibri" panose="020F0502020204030204" pitchFamily="34" charset="0"/>
              </a:rPr>
              <a:t>W uchwale należy uwzględnić </a:t>
            </a:r>
            <a:r>
              <a:rPr lang="pl-PL" sz="3300" u="sng" dirty="0">
                <a:latin typeface="Calibri" panose="020F0502020204030204" pitchFamily="34" charset="0"/>
                <a:ea typeface="Calibri" panose="020F0502020204030204" pitchFamily="34" charset="0"/>
              </a:rPr>
              <a:t>kryteria ustawowe </a:t>
            </a:r>
            <a:r>
              <a:rPr lang="pl-PL" sz="3300" dirty="0">
                <a:latin typeface="Calibri" panose="020F0502020204030204" pitchFamily="34" charset="0"/>
                <a:ea typeface="Calibri" panose="020F0502020204030204" pitchFamily="34" charset="0"/>
              </a:rPr>
              <a:t>wynikające z </a:t>
            </a:r>
            <a:r>
              <a:rPr lang="pl-PL" sz="3300" i="1" dirty="0">
                <a:latin typeface="Calibri" panose="020F0502020204030204" pitchFamily="34" charset="0"/>
                <a:ea typeface="Calibri" panose="020F0502020204030204" pitchFamily="34" charset="0"/>
              </a:rPr>
              <a:t>Ustawy z dnia 8 grudnia 2006 r. o finansowym wsparciu tworzenia lokali mieszanych na wynajem, mieszkań chronionych, noclegowni, schronisk dla osób bezdomnych, ogrzewalni i tymczasowych pomieszczeń (Dz. U. z 2022 poz.377) </a:t>
            </a:r>
            <a:r>
              <a:rPr lang="pl-PL" sz="3300" dirty="0">
                <a:latin typeface="Calibri" panose="020F0502020204030204" pitchFamily="34" charset="0"/>
                <a:ea typeface="Calibri" panose="020F0502020204030204" pitchFamily="34" charset="0"/>
              </a:rPr>
              <a:t>oraz warunki określone w </a:t>
            </a:r>
            <a:r>
              <a:rPr lang="pl-PL" sz="3300" i="1" dirty="0">
                <a:latin typeface="Calibri" panose="020F0502020204030204" pitchFamily="34" charset="0"/>
                <a:ea typeface="Calibri" panose="020F0502020204030204" pitchFamily="34" charset="0"/>
              </a:rPr>
              <a:t>Ustawie z dnia 26 października 1995 r. o społecznych formach rozwoju mieszkalnictwa (Dz.U. z 2021 r., poz. 2224, ze zm.)</a:t>
            </a:r>
            <a:r>
              <a:rPr lang="pl-PL" sz="33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pl-PL" sz="33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l-PL" sz="3300" u="sng" dirty="0">
                <a:latin typeface="Calibri" panose="020F0502020204030204" pitchFamily="34" charset="0"/>
                <a:ea typeface="Times New Roman" panose="02020603050405020304" pitchFamily="18" charset="0"/>
              </a:rPr>
              <a:t>K</a:t>
            </a:r>
            <a:r>
              <a:rPr lang="pl-PL" sz="33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ryteria lokalne (opcjonalnie) </a:t>
            </a:r>
            <a:r>
              <a:rPr lang="pl-PL" sz="33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uwzględniające uwarunkowania przestrzenne, specyfikę lokalizacji oraz sytuację mieszkaniową w danej JST. Istotne jest zastosowanie kryteriów lokalnych w sytuacji – gdy liczba zaineresowanych najmem jest wyższa niż liczba mieszkań zaplanowanych  do realizacji.</a:t>
            </a:r>
            <a:endParaRPr lang="pl-PL" sz="33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pl-PL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B0BA202-103E-F3EC-841B-B615101E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8"/>
            <a:ext cx="2092339" cy="7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72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912FF2-E3DA-3438-349E-610D6A8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171" y="1217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Ustawy z dnia 8 grudnia 2006 r. o finansowym wsparciu tworzenia lokali mieszkalnych…  (Dz. U. z 2022 poz.377)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8CE44F-4CF2-DA05-FD5B-F2EDD54D3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410649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7a. 1. „W przypadku gdy z realizacją przedsięwzięcia było związane zawarcie umowy (SIM-GMINA), inwestor inny niż gmina albo związek międzygminny wynajmuje lokal mieszkalny utworzony z udziałem gminy albo związku międzygminnego osobie fizycznej, wskazanej przez gminę albo związek międzygminny, jeżeli: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osoba fizyczna oraz osoby zgłoszone do wspólnego zamieszkania, w dniu objęcia lokalu, nie posiadają tytułu prawnego do innego lokalu mieszkalnego w tej samej miejscowości,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średni miesięczny dochód gospodarstwa domowego w roku poprzedzającym rok, w którym zawierana jest umowa najmu lokalu mieszkalnego, nie przekracza: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75% w jednoosobowym gospodarstwie domowym,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105% w dwuosobowym gospodarstwie domowym,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145% w trzyosobowym gospodarstwie domowym,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170% w czteroosobowym gospodarstwie domowym,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170% w gospodarstwie domowym większym niż czteroosobowe,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powiększone o dodatkowe 35% na każdą kolejną osobę w gospodarstwie domowym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iloczynu wysokości ostatnio ogłoszonego przeciętnego wynagrodzenia miesięcznego brutto w gospodarce narodowej w województwie, na terenie którego położony jest lokal mieszkalny, oraz współczynnika 1,2.</a:t>
            </a:r>
          </a:p>
          <a:p>
            <a:pPr marL="0" indent="0"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Wysokość przeciętnego wynagrodzenia miesięcznego brutto w gospodarce narodowej w województwach za ubiegły rok ustala się na podstawie obwieszczenia Prezesa Głównego Urzędu Statystycznego wydanego na podstawie art. 30 ust. 2 ustawy z dnia 26 października 1995 r. o społecznych formach rozwoju mieszkalnictwa.”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6433AD-AFB2-C551-6255-7130869FF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8"/>
            <a:ext cx="2092339" cy="7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4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2D65D0-6E5E-0686-F245-0E098F110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332" y="658113"/>
            <a:ext cx="10515600" cy="1325563"/>
          </a:xfrm>
        </p:spPr>
        <p:txBody>
          <a:bodyPr/>
          <a:lstStyle/>
          <a:p>
            <a:pPr algn="ctr"/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Ustawy z dnia 8 grudnia 2006 r. o finansowym wsparciu tworzenia </a:t>
            </a:r>
            <a:b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pl-P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lokali mieszkalnych…  (Dz. U. z 2022 poz.377)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164016-B016-42CE-7AB0-DCB9B0A7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87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Art. 5 ust. 3 „</a:t>
            </a:r>
            <a:r>
              <a:rPr lang="pl-PL" i="1" dirty="0"/>
              <a:t>Szczegółowe kryteria wskazywania przez gminę albo związek międzygminny najemców lokali mieszkalnych spełniających warunki określone w </a:t>
            </a:r>
            <a:r>
              <a:rPr lang="pl-PL" i="1" u="sng" dirty="0">
                <a:solidFill>
                  <a:srgbClr val="FF0000"/>
                </a:solidFill>
              </a:rPr>
              <a:t>art. 7a ust. 1</a:t>
            </a:r>
            <a:r>
              <a:rPr lang="pl-PL" i="1" dirty="0"/>
              <a:t>, zapewniające pierwszeństwo w dostępie do lokali mieszkalnych utworzonych z udziałem gminy albo związku międzygminnego osobom będącym aktualnie najemcami lokali mieszkalnych wchodzących w skład mieszkaniowego zasobu gminy.”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6AF2DCF-84EA-EBF0-3B29-F4C1CCA79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74" y="121788"/>
            <a:ext cx="2092339" cy="7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951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TM10001115[[fn=Paczka]]</Template>
  <TotalTime>2008</TotalTime>
  <Words>3007</Words>
  <Application>Microsoft Office PowerPoint</Application>
  <PresentationFormat>Panoramiczny</PresentationFormat>
  <Paragraphs>242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Symbol</vt:lpstr>
      <vt:lpstr>Times New Roman</vt:lpstr>
      <vt:lpstr>Motyw pakietu Office</vt:lpstr>
      <vt:lpstr>SIM „KZN-TORUŃSKI” SP. Z O.O.</vt:lpstr>
      <vt:lpstr> Dla kogo mieszkania w SIM? </vt:lpstr>
      <vt:lpstr> Korzyści z bycia najemcą SIM: </vt:lpstr>
      <vt:lpstr>Atrakcyjny model finansowania </vt:lpstr>
      <vt:lpstr>Partycypacja w kosztach inwestycji - § 11 ust 1, 2 Umowy  SIM „KZN-Toruński” Sp. z o.o. </vt:lpstr>
      <vt:lpstr>Pierwszy krok –  przygotowanie projektu uchwały dot. naboru wniosków. </vt:lpstr>
      <vt:lpstr>Uchwała powinna uwzględniać  m.in. następujące zagadnienia:</vt:lpstr>
      <vt:lpstr>Ustawy z dnia 8 grudnia 2006 r. o finansowym wsparciu tworzenia lokali mieszkalnych…  (Dz. U. z 2022 poz.377)</vt:lpstr>
      <vt:lpstr>Ustawy z dnia 8 grudnia 2006 r. o finansowym wsparciu tworzenia  lokali mieszkalnych…  (Dz. U. z 2022 poz.377)</vt:lpstr>
      <vt:lpstr>Umowa SIM „KZN-Toruński Sp. z o.o. „Zasady najmu lokali mieszkalnych”</vt:lpstr>
      <vt:lpstr>   Wysokość czynszu w zasobie      SIM KZN-Toruński Sp. z o.o.</vt:lpstr>
      <vt:lpstr>Mieszkania w zasobie  SIM „KZN-Toruński” Sp. z o.o. -  wyposażenie </vt:lpstr>
      <vt:lpstr> Przewidywana procedura wyłonienia najemców   </vt:lpstr>
      <vt:lpstr>Ogłoszenie o naborze  </vt:lpstr>
      <vt:lpstr>JST przystępujące do przekazania gruntu aportem</vt:lpstr>
      <vt:lpstr> 2023 r. – rozpoczęcie procesu inwestycyjnego  10 Wspólników SIM KZM-Toruński Sp. z o.o. </vt:lpstr>
      <vt:lpstr>Parametry planowanej inwestycji - Lipno</vt:lpstr>
      <vt:lpstr>Parametry planowanej inwestycji –  m. Aleksandrów Kujawski</vt:lpstr>
      <vt:lpstr>Parametry planowanej inwestycji - Grudziądz</vt:lpstr>
      <vt:lpstr>Parametry planowanej inwestycji - Wielgie </vt:lpstr>
      <vt:lpstr>Parametry planowanej inwestycji - Skępe</vt:lpstr>
      <vt:lpstr>Parametry planowanej inwestycji  – Kowalewo Pomorskie </vt:lpstr>
      <vt:lpstr>Parametry planowanej inwestycji - Fabianki</vt:lpstr>
      <vt:lpstr>Parametry planowanej inwestycji - Gruta</vt:lpstr>
      <vt:lpstr>Parametry planowanej inwestycji  - Dobrzyń nad Wisłą</vt:lpstr>
      <vt:lpstr>Parametry planowanej inwestycji  -Lubień Kujawski</vt:lpstr>
      <vt:lpstr>Informacja i promocja zasobu  SIM „KZN-Toruński” Sp. z o.o.</vt:lpstr>
      <vt:lpstr>Projekty umów przygotowywane przez  SIM „KZN-Toruński” Sp. z o.o.</vt:lpstr>
      <vt:lpstr>                Harmonogram prac</vt:lpstr>
      <vt:lpstr>Umowa o świadczenie usług informacyjnych i promocyjnych                    Społecznej Inicjatywy Mieszkaniowej  „KZN-Toruński” Sp. z o.o. </vt:lpstr>
      <vt:lpstr>Wojciech Kwiatkowski Dyrektor ds. inwestycji  SIM „KZN-Toruński” Sp. z o.o.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 KZN-TORUŃSKI  SP. Z O.O.</dc:title>
  <dc:creator>KZN</dc:creator>
  <cp:lastModifiedBy>user</cp:lastModifiedBy>
  <cp:revision>32</cp:revision>
  <cp:lastPrinted>2022-10-27T07:24:11Z</cp:lastPrinted>
  <dcterms:created xsi:type="dcterms:W3CDTF">2022-08-03T11:17:04Z</dcterms:created>
  <dcterms:modified xsi:type="dcterms:W3CDTF">2023-01-27T11:58:40Z</dcterms:modified>
</cp:coreProperties>
</file>